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8" r:id="rId2"/>
    <p:sldId id="301" r:id="rId3"/>
    <p:sldId id="287" r:id="rId4"/>
    <p:sldId id="260" r:id="rId5"/>
    <p:sldId id="261" r:id="rId6"/>
    <p:sldId id="303" r:id="rId7"/>
    <p:sldId id="304" r:id="rId8"/>
    <p:sldId id="302" r:id="rId9"/>
    <p:sldId id="265" r:id="rId10"/>
    <p:sldId id="264" r:id="rId11"/>
    <p:sldId id="280" r:id="rId12"/>
    <p:sldId id="266" r:id="rId13"/>
    <p:sldId id="282" r:id="rId14"/>
    <p:sldId id="298" r:id="rId15"/>
    <p:sldId id="271" r:id="rId16"/>
    <p:sldId id="299" r:id="rId17"/>
    <p:sldId id="269" r:id="rId18"/>
    <p:sldId id="300" r:id="rId19"/>
    <p:sldId id="273" r:id="rId20"/>
    <p:sldId id="276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489"/>
    <p:restoredTop sz="96327"/>
  </p:normalViewPr>
  <p:slideViewPr>
    <p:cSldViewPr snapToGrid="0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jpeg>
</file>

<file path=ppt/media/image11.png>
</file>

<file path=ppt/media/image12.jpg>
</file>

<file path=ppt/media/image13.jpg>
</file>

<file path=ppt/media/image15.png>
</file>

<file path=ppt/media/image16.png>
</file>

<file path=ppt/media/image17.svg>
</file>

<file path=ppt/media/image18.png>
</file>

<file path=ppt/media/image19.png>
</file>

<file path=ppt/media/image2.jpg>
</file>

<file path=ppt/media/image20.gif>
</file>

<file path=ppt/media/image21.png>
</file>

<file path=ppt/media/image3.png>
</file>

<file path=ppt/media/image4.gif>
</file>

<file path=ppt/media/image5.pn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Diving Bell and the Butterfly](https://</a:t>
            </a:r>
            <a:r>
              <a:rPr lang="en-US" dirty="0" err="1"/>
              <a:t>www.penguinrandomhouse.com</a:t>
            </a:r>
            <a:r>
              <a:rPr lang="en-US" dirty="0"/>
              <a:t>/books/9616/the-diving-bell-and-the-butterfly-by-jean-</a:t>
            </a:r>
            <a:r>
              <a:rPr lang="en-US" dirty="0" err="1"/>
              <a:t>dominique</a:t>
            </a:r>
            <a:r>
              <a:rPr lang="en-US" dirty="0"/>
              <a:t>-</a:t>
            </a:r>
            <a:r>
              <a:rPr lang="en-US" dirty="0" err="1"/>
              <a:t>bauby</a:t>
            </a:r>
            <a:r>
              <a:rPr lang="en-US" dirty="0"/>
              <a:t>/) is the autobiography of Jean Dominique </a:t>
            </a:r>
            <a:r>
              <a:rPr lang="en-US" dirty="0" err="1"/>
              <a:t>Bauby</a:t>
            </a:r>
            <a:r>
              <a:rPr lang="en-US" dirty="0"/>
              <a:t>. Jean Dominique was the editor of the French Elle magazine, in 1995 at the age of 43, he suffered a major stroke. The stroke paralyzed him and rendered him speechless. He was only able to blink his left eyelid, he became a sufferer of locked in syndrome.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9330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Image source: https://www.flaticon.com/free-icon/brain-inside-human-head_30609, http://res.publicdomainfiles.com/pdf_view/108/13955796621856.png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4335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5ACB5D8-B304-DC4F-946F-87FB84146116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62072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7550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Bill Phillips standing next to the MONIAC (completed in 1949)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77363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3281262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10/13/24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emf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2.jpg"/><Relationship Id="rId4" Type="http://schemas.openxmlformats.org/officeDocument/2006/relationships/image" Target="../media/image14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2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20.gif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sv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Atomic Human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11C10C-BCBA-727E-F59F-2A2D44D866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Understanding Ourselves in the Age of AI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Freeform 169"/>
          <p:cNvSpPr>
            <a:spLocks noEditPoints="1"/>
          </p:cNvSpPr>
          <p:nvPr/>
        </p:nvSpPr>
        <p:spPr bwMode="auto">
          <a:xfrm>
            <a:off x="4240216" y="636588"/>
            <a:ext cx="2224088" cy="1673225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rgbClr val="0FC8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9" name="Freeform 170"/>
          <p:cNvSpPr>
            <a:spLocks noEditPoints="1"/>
          </p:cNvSpPr>
          <p:nvPr/>
        </p:nvSpPr>
        <p:spPr bwMode="auto">
          <a:xfrm>
            <a:off x="1730378" y="430213"/>
            <a:ext cx="2301875" cy="2825750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FC8FF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0" name="Freeform 172"/>
          <p:cNvSpPr>
            <a:spLocks noEditPoints="1"/>
          </p:cNvSpPr>
          <p:nvPr/>
        </p:nvSpPr>
        <p:spPr bwMode="auto">
          <a:xfrm>
            <a:off x="5891216" y="2919413"/>
            <a:ext cx="2225675" cy="1673225"/>
          </a:xfrm>
          <a:custGeom>
            <a:avLst/>
            <a:gdLst>
              <a:gd name="T0" fmla="*/ 1241 w 2657"/>
              <a:gd name="T1" fmla="*/ 0 h 2000"/>
              <a:gd name="T2" fmla="*/ 0 w 2657"/>
              <a:gd name="T3" fmla="*/ 864 h 2000"/>
              <a:gd name="T4" fmla="*/ 1241 w 2657"/>
              <a:gd name="T5" fmla="*/ 1727 h 2000"/>
              <a:gd name="T6" fmla="*/ 1834 w 2657"/>
              <a:gd name="T7" fmla="*/ 1622 h 2000"/>
              <a:gd name="T8" fmla="*/ 2657 w 2657"/>
              <a:gd name="T9" fmla="*/ 2000 h 2000"/>
              <a:gd name="T10" fmla="*/ 2219 w 2657"/>
              <a:gd name="T11" fmla="*/ 1612 h 2000"/>
              <a:gd name="T12" fmla="*/ 2157 w 2657"/>
              <a:gd name="T13" fmla="*/ 1446 h 2000"/>
              <a:gd name="T14" fmla="*/ 2482 w 2657"/>
              <a:gd name="T15" fmla="*/ 864 h 2000"/>
              <a:gd name="T16" fmla="*/ 1241 w 2657"/>
              <a:gd name="T17" fmla="*/ 0 h 2000"/>
              <a:gd name="T18" fmla="*/ 1241 w 2657"/>
              <a:gd name="T19" fmla="*/ 69 h 2000"/>
              <a:gd name="T20" fmla="*/ 2413 w 2657"/>
              <a:gd name="T21" fmla="*/ 864 h 2000"/>
              <a:gd name="T22" fmla="*/ 2115 w 2657"/>
              <a:gd name="T23" fmla="*/ 1391 h 2000"/>
              <a:gd name="T24" fmla="*/ 2081 w 2657"/>
              <a:gd name="T25" fmla="*/ 1417 h 2000"/>
              <a:gd name="T26" fmla="*/ 2089 w 2657"/>
              <a:gd name="T27" fmla="*/ 1460 h 2000"/>
              <a:gd name="T28" fmla="*/ 2160 w 2657"/>
              <a:gd name="T29" fmla="*/ 1648 h 2000"/>
              <a:gd name="T30" fmla="*/ 2195 w 2657"/>
              <a:gd name="T31" fmla="*/ 1700 h 2000"/>
              <a:gd name="T32" fmla="*/ 1858 w 2657"/>
              <a:gd name="T33" fmla="*/ 1558 h 2000"/>
              <a:gd name="T34" fmla="*/ 1834 w 2657"/>
              <a:gd name="T35" fmla="*/ 1549 h 2000"/>
              <a:gd name="T36" fmla="*/ 1810 w 2657"/>
              <a:gd name="T37" fmla="*/ 1558 h 2000"/>
              <a:gd name="T38" fmla="*/ 1241 w 2657"/>
              <a:gd name="T39" fmla="*/ 1658 h 2000"/>
              <a:gd name="T40" fmla="*/ 69 w 2657"/>
              <a:gd name="T41" fmla="*/ 864 h 2000"/>
              <a:gd name="T42" fmla="*/ 1241 w 2657"/>
              <a:gd name="T43" fmla="*/ 69 h 2000"/>
              <a:gd name="T44" fmla="*/ 1241 w 2657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7" h="2000">
                <a:moveTo>
                  <a:pt x="1241" y="0"/>
                </a:moveTo>
                <a:cubicBezTo>
                  <a:pt x="556" y="0"/>
                  <a:pt x="0" y="387"/>
                  <a:pt x="0" y="864"/>
                </a:cubicBezTo>
                <a:cubicBezTo>
                  <a:pt x="0" y="1340"/>
                  <a:pt x="556" y="1727"/>
                  <a:pt x="1241" y="1727"/>
                </a:cubicBezTo>
                <a:cubicBezTo>
                  <a:pt x="1456" y="1727"/>
                  <a:pt x="1658" y="1689"/>
                  <a:pt x="1834" y="1622"/>
                </a:cubicBezTo>
                <a:cubicBezTo>
                  <a:pt x="2182" y="1753"/>
                  <a:pt x="2657" y="2000"/>
                  <a:pt x="2657" y="2000"/>
                </a:cubicBezTo>
                <a:cubicBezTo>
                  <a:pt x="2657" y="2000"/>
                  <a:pt x="2347" y="1825"/>
                  <a:pt x="2219" y="1612"/>
                </a:cubicBezTo>
                <a:cubicBezTo>
                  <a:pt x="2187" y="1558"/>
                  <a:pt x="2168" y="1501"/>
                  <a:pt x="2157" y="1446"/>
                </a:cubicBezTo>
                <a:cubicBezTo>
                  <a:pt x="2359" y="1293"/>
                  <a:pt x="2482" y="1088"/>
                  <a:pt x="2482" y="864"/>
                </a:cubicBezTo>
                <a:cubicBezTo>
                  <a:pt x="2482" y="387"/>
                  <a:pt x="1926" y="0"/>
                  <a:pt x="1241" y="0"/>
                </a:cubicBezTo>
                <a:moveTo>
                  <a:pt x="1241" y="69"/>
                </a:moveTo>
                <a:cubicBezTo>
                  <a:pt x="1887" y="69"/>
                  <a:pt x="2413" y="425"/>
                  <a:pt x="2413" y="864"/>
                </a:cubicBezTo>
                <a:cubicBezTo>
                  <a:pt x="2413" y="1058"/>
                  <a:pt x="2307" y="1245"/>
                  <a:pt x="2115" y="1391"/>
                </a:cubicBezTo>
                <a:lnTo>
                  <a:pt x="2081" y="1417"/>
                </a:lnTo>
                <a:lnTo>
                  <a:pt x="2089" y="1460"/>
                </a:lnTo>
                <a:cubicBezTo>
                  <a:pt x="2103" y="1529"/>
                  <a:pt x="2127" y="1592"/>
                  <a:pt x="2160" y="1648"/>
                </a:cubicBezTo>
                <a:cubicBezTo>
                  <a:pt x="2171" y="1665"/>
                  <a:pt x="2183" y="1683"/>
                  <a:pt x="2195" y="1700"/>
                </a:cubicBezTo>
                <a:cubicBezTo>
                  <a:pt x="2083" y="1649"/>
                  <a:pt x="1965" y="1598"/>
                  <a:pt x="1858" y="1558"/>
                </a:cubicBezTo>
                <a:lnTo>
                  <a:pt x="1834" y="1549"/>
                </a:lnTo>
                <a:lnTo>
                  <a:pt x="1810" y="1558"/>
                </a:lnTo>
                <a:cubicBezTo>
                  <a:pt x="1637" y="1624"/>
                  <a:pt x="1440" y="1658"/>
                  <a:pt x="1241" y="1658"/>
                </a:cubicBezTo>
                <a:cubicBezTo>
                  <a:pt x="595" y="1658"/>
                  <a:pt x="69" y="1302"/>
                  <a:pt x="69" y="864"/>
                </a:cubicBezTo>
                <a:cubicBezTo>
                  <a:pt x="69" y="425"/>
                  <a:pt x="595" y="69"/>
                  <a:pt x="1241" y="69"/>
                </a:cubicBezTo>
                <a:lnTo>
                  <a:pt x="1241" y="69"/>
                </a:lnTo>
                <a:close/>
              </a:path>
            </a:pathLst>
          </a:custGeom>
          <a:solidFill>
            <a:srgbClr val="E0E0E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solidFill>
                <a:schemeClr val="bg1"/>
              </a:solidFill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36" name="TextBox 135"/>
          <p:cNvSpPr txBox="1"/>
          <p:nvPr/>
        </p:nvSpPr>
        <p:spPr>
          <a:xfrm>
            <a:off x="5263550" y="1047154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37" name="TextBox 136"/>
          <p:cNvSpPr txBox="1"/>
          <p:nvPr/>
        </p:nvSpPr>
        <p:spPr>
          <a:xfrm>
            <a:off x="6610483" y="3357275"/>
            <a:ext cx="66556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No</a:t>
            </a:r>
          </a:p>
        </p:txBody>
      </p:sp>
      <p:sp>
        <p:nvSpPr>
          <p:cNvPr id="138" name="TextBox 137"/>
          <p:cNvSpPr txBox="1"/>
          <p:nvPr/>
        </p:nvSpPr>
        <p:spPr>
          <a:xfrm>
            <a:off x="4646957" y="10271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9" name="TextBox 138"/>
          <p:cNvSpPr txBox="1"/>
          <p:nvPr/>
        </p:nvSpPr>
        <p:spPr>
          <a:xfrm>
            <a:off x="3060539" y="783778"/>
            <a:ext cx="58221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rPr>
              <a:t>No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345649" y="3742025"/>
            <a:ext cx="1987397" cy="227647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1" name="Picture 2"/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271545" y="899627"/>
            <a:ext cx="603805" cy="691632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86675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 animBg="1"/>
      <p:bldP spid="70" grpId="0" animBg="1"/>
      <p:bldP spid="136" grpId="0"/>
      <p:bldP spid="136" grpId="1"/>
      <p:bldP spid="137" grpId="0"/>
      <p:bldP spid="138" grpId="0"/>
      <p:bldP spid="13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/>
          <p:cNvGrpSpPr/>
          <p:nvPr/>
        </p:nvGrpSpPr>
        <p:grpSpPr>
          <a:xfrm>
            <a:off x="4945079" y="313604"/>
            <a:ext cx="4407502" cy="5979246"/>
            <a:chOff x="3359151" y="313604"/>
            <a:chExt cx="4407502" cy="5979246"/>
          </a:xfrm>
        </p:grpSpPr>
        <p:sp>
          <p:nvSpPr>
            <p:cNvPr id="6" name="Freeform 170"/>
            <p:cNvSpPr>
              <a:spLocks noEditPoints="1"/>
            </p:cNvSpPr>
            <p:nvPr/>
          </p:nvSpPr>
          <p:spPr bwMode="auto">
            <a:xfrm>
              <a:off x="3359151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8670" y="3717537"/>
              <a:ext cx="2567983" cy="2575313"/>
            </a:xfrm>
            <a:prstGeom prst="rect">
              <a:avLst/>
            </a:prstGeom>
          </p:spPr>
        </p:pic>
        <p:grpSp>
          <p:nvGrpSpPr>
            <p:cNvPr id="23" name="Group 22"/>
            <p:cNvGrpSpPr/>
            <p:nvPr/>
          </p:nvGrpSpPr>
          <p:grpSpPr>
            <a:xfrm rot="3184965">
              <a:off x="4745759" y="2767388"/>
              <a:ext cx="1990282" cy="190829"/>
              <a:chOff x="3471465" y="4367624"/>
              <a:chExt cx="1727205" cy="1072537"/>
            </a:xfrm>
          </p:grpSpPr>
          <p:sp>
            <p:nvSpPr>
              <p:cNvPr id="24" name="Right Arrow 23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5" name="Right Arrow 24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82B993AC-3E34-3539-AA77-6407B8DE7AA2}"/>
              </a:ext>
            </a:extLst>
          </p:cNvPr>
          <p:cNvGrpSpPr/>
          <p:nvPr/>
        </p:nvGrpSpPr>
        <p:grpSpPr>
          <a:xfrm>
            <a:off x="2841215" y="1909438"/>
            <a:ext cx="3956083" cy="4094874"/>
            <a:chOff x="2841215" y="1909438"/>
            <a:chExt cx="3956083" cy="4094874"/>
          </a:xfrm>
        </p:grpSpPr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4">
              <a:duotone>
                <a:schemeClr val="accent3">
                  <a:shade val="45000"/>
                  <a:satMod val="135000"/>
                </a:schemeClr>
                <a:prstClr val="white"/>
              </a:duotone>
            </a:blip>
            <a:srcRect/>
            <a:stretch/>
          </p:blipFill>
          <p:spPr bwMode="auto">
            <a:xfrm>
              <a:off x="2841215" y="3727838"/>
              <a:ext cx="1998284" cy="22764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2" name="Group 21"/>
            <p:cNvGrpSpPr/>
            <p:nvPr/>
          </p:nvGrpSpPr>
          <p:grpSpPr>
            <a:xfrm>
              <a:off x="5070093" y="4367624"/>
              <a:ext cx="1727205" cy="1072537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20" name="Right Arrow 1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1" name="Right Arrow 2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30" name="Right Arrow 29"/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1" name="Right Arrow 30"/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dirty="0"/>
              </a:p>
            </p:txBody>
          </p:sp>
        </p:grp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3903A303-46CE-ECF9-ED62-A6EA9C69E2AC}"/>
              </a:ext>
            </a:extLst>
          </p:cNvPr>
          <p:cNvGrpSpPr/>
          <p:nvPr/>
        </p:nvGrpSpPr>
        <p:grpSpPr>
          <a:xfrm>
            <a:off x="7284170" y="1594372"/>
            <a:ext cx="2523473" cy="1196052"/>
            <a:chOff x="7284170" y="1594372"/>
            <a:chExt cx="2523473" cy="119605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31FDA97-8383-9CA2-0678-787C484DA562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C84E091C-DEC6-4A82-7F30-D81E949E209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12E3793-0B95-234B-B789-61DCB6B0E191}"/>
              </a:ext>
            </a:extLst>
          </p:cNvPr>
          <p:cNvGrpSpPr/>
          <p:nvPr/>
        </p:nvGrpSpPr>
        <p:grpSpPr>
          <a:xfrm>
            <a:off x="2082162" y="1837742"/>
            <a:ext cx="3788030" cy="2875631"/>
            <a:chOff x="2082162" y="1837742"/>
            <a:chExt cx="3788030" cy="2875631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DE28426C-BD0D-277B-E686-84C48DCB3AD4}"/>
                </a:ext>
              </a:extLst>
            </p:cNvPr>
            <p:cNvSpPr txBox="1"/>
            <p:nvPr/>
          </p:nvSpPr>
          <p:spPr>
            <a:xfrm>
              <a:off x="2082162" y="1837742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10" name="Straight Connector 9">
              <a:extLst>
                <a:ext uri="{FF2B5EF4-FFF2-40B4-BE49-F238E27FC236}">
                  <a16:creationId xmlns:a16="http://schemas.microsoft.com/office/drawing/2014/main" id="{01705560-75CF-7857-8AF8-63D7FB29FBDB}"/>
                </a:ext>
              </a:extLst>
            </p:cNvPr>
            <p:cNvCxnSpPr>
              <a:cxnSpLocks/>
            </p:cNvCxnSpPr>
            <p:nvPr/>
          </p:nvCxnSpPr>
          <p:spPr>
            <a:xfrm>
              <a:off x="3323018" y="2490376"/>
              <a:ext cx="1116691" cy="33507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93AB9E88-05BF-6CEB-F03A-8478EBAA8DE2}"/>
                </a:ext>
              </a:extLst>
            </p:cNvPr>
            <p:cNvCxnSpPr>
              <a:cxnSpLocks/>
            </p:cNvCxnSpPr>
            <p:nvPr/>
          </p:nvCxnSpPr>
          <p:spPr>
            <a:xfrm>
              <a:off x="3297425" y="2490376"/>
              <a:ext cx="2572767" cy="2222997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217542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45407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 person standing next to a machine&#10;&#10;Description automatically generated">
            <a:extLst>
              <a:ext uri="{FF2B5EF4-FFF2-40B4-BE49-F238E27FC236}">
                <a16:creationId xmlns:a16="http://schemas.microsoft.com/office/drawing/2014/main" id="{A4343BBA-52DD-98E4-FA75-2B8F9ED7254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3733800" y="0"/>
            <a:ext cx="4724400" cy="6545350"/>
          </a:xfrm>
        </p:spPr>
      </p:pic>
    </p:spTree>
    <p:extLst>
      <p:ext uri="{BB962C8B-B14F-4D97-AF65-F5344CB8AC3E}">
        <p14:creationId xmlns:p14="http://schemas.microsoft.com/office/powerpoint/2010/main" val="2210134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FBAC39-62EE-80FB-41CA-F83EF7C029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6362" y="967566"/>
            <a:ext cx="3319276" cy="4922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687219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348A28C3-E5B9-F87E-CAA1-B8CE76D2AC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4598" y="3717537"/>
            <a:ext cx="2567983" cy="2575313"/>
          </a:xfrm>
          <a:prstGeom prst="rect">
            <a:avLst/>
          </a:prstGeom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EBC0BA01-486B-D46A-2A4E-F88EF1B1A7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841215" y="3727838"/>
            <a:ext cx="1998284" cy="2276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7C4C7ABE-2621-715A-6E29-3D38D7EFE574}"/>
              </a:ext>
            </a:extLst>
          </p:cNvPr>
          <p:cNvGrpSpPr/>
          <p:nvPr/>
        </p:nvGrpSpPr>
        <p:grpSpPr>
          <a:xfrm>
            <a:off x="5070093" y="4367624"/>
            <a:ext cx="1727205" cy="1072537"/>
            <a:chOff x="3471465" y="4367624"/>
            <a:chExt cx="1727205" cy="1072537"/>
          </a:xfrm>
          <a:solidFill>
            <a:schemeClr val="accent2"/>
          </a:solidFill>
        </p:grpSpPr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701979E5-4A51-9DC2-BF1C-E038496C1973}"/>
                </a:ext>
              </a:extLst>
            </p:cNvPr>
            <p:cNvSpPr/>
            <p:nvPr/>
          </p:nvSpPr>
          <p:spPr>
            <a:xfrm>
              <a:off x="3735630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  <p:sp>
          <p:nvSpPr>
            <p:cNvPr id="15" name="Right Arrow 14">
              <a:extLst>
                <a:ext uri="{FF2B5EF4-FFF2-40B4-BE49-F238E27FC236}">
                  <a16:creationId xmlns:a16="http://schemas.microsoft.com/office/drawing/2014/main" id="{7DFA1D0F-DD23-8F25-7514-90641E05CF27}"/>
                </a:ext>
              </a:extLst>
            </p:cNvPr>
            <p:cNvSpPr/>
            <p:nvPr/>
          </p:nvSpPr>
          <p:spPr>
            <a:xfrm flipH="1">
              <a:off x="3471465" y="4367624"/>
              <a:ext cx="1463040" cy="1072537"/>
            </a:xfrm>
            <a:prstGeom prst="rightArrow">
              <a:avLst/>
            </a:prstGeom>
            <a:grpFill/>
            <a:ln>
              <a:noFill/>
            </a:ln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u="sng"/>
            </a:p>
          </p:txBody>
        </p: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99E7DFC-E580-8BBB-328C-D406ED5098B4}"/>
              </a:ext>
            </a:extLst>
          </p:cNvPr>
          <p:cNvGrpSpPr/>
          <p:nvPr/>
        </p:nvGrpSpPr>
        <p:grpSpPr>
          <a:xfrm>
            <a:off x="4334605" y="313604"/>
            <a:ext cx="3087637" cy="3586116"/>
            <a:chOff x="4334605" y="313604"/>
            <a:chExt cx="3087637" cy="3586116"/>
          </a:xfrm>
        </p:grpSpPr>
        <p:sp>
          <p:nvSpPr>
            <p:cNvPr id="3" name="Freeform 170">
              <a:extLst>
                <a:ext uri="{FF2B5EF4-FFF2-40B4-BE49-F238E27FC236}">
                  <a16:creationId xmlns:a16="http://schemas.microsoft.com/office/drawing/2014/main" id="{92AE588A-007C-9557-1716-1C7F76D2E5D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45079" y="313604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FEF38C79-A51C-225F-9F97-0D6CE73CCE72}"/>
                </a:ext>
              </a:extLst>
            </p:cNvPr>
            <p:cNvGrpSpPr/>
            <p:nvPr/>
          </p:nvGrpSpPr>
          <p:grpSpPr>
            <a:xfrm rot="3184965">
              <a:off x="6331686" y="2767388"/>
              <a:ext cx="1990282" cy="190830"/>
              <a:chOff x="3471465" y="4367622"/>
              <a:chExt cx="1727205" cy="1072541"/>
            </a:xfrm>
          </p:grpSpPr>
          <p:sp>
            <p:nvSpPr>
              <p:cNvPr id="6" name="Right Arrow 5">
                <a:extLst>
                  <a:ext uri="{FF2B5EF4-FFF2-40B4-BE49-F238E27FC236}">
                    <a16:creationId xmlns:a16="http://schemas.microsoft.com/office/drawing/2014/main" id="{D3EE46BD-0E7D-021E-3CEF-1D74F8AA7756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7" name="Right Arrow 6">
                <a:extLst>
                  <a:ext uri="{FF2B5EF4-FFF2-40B4-BE49-F238E27FC236}">
                    <a16:creationId xmlns:a16="http://schemas.microsoft.com/office/drawing/2014/main" id="{EEAE8334-01E4-D059-AE5F-B2B46B3C347E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E65ABB8E-383F-77B4-7BF0-10FC6E66C473}"/>
                </a:ext>
              </a:extLst>
            </p:cNvPr>
            <p:cNvGrpSpPr/>
            <p:nvPr/>
          </p:nvGrpSpPr>
          <p:grpSpPr>
            <a:xfrm rot="18415035" flipH="1">
              <a:off x="3434879" y="2809164"/>
              <a:ext cx="1990282" cy="190829"/>
              <a:chOff x="3471465" y="4367624"/>
              <a:chExt cx="1727205" cy="1072537"/>
            </a:xfrm>
            <a:solidFill>
              <a:schemeClr val="accent2"/>
            </a:solidFill>
          </p:grpSpPr>
          <p:sp>
            <p:nvSpPr>
              <p:cNvPr id="12" name="Right Arrow 11">
                <a:extLst>
                  <a:ext uri="{FF2B5EF4-FFF2-40B4-BE49-F238E27FC236}">
                    <a16:creationId xmlns:a16="http://schemas.microsoft.com/office/drawing/2014/main" id="{1FDDE9A2-59EF-3DAA-6501-BA3BBA0FBBF8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13" name="Right Arrow 12">
                <a:extLst>
                  <a:ext uri="{FF2B5EF4-FFF2-40B4-BE49-F238E27FC236}">
                    <a16:creationId xmlns:a16="http://schemas.microsoft.com/office/drawing/2014/main" id="{D873625A-D063-7EB6-0641-144A7CCE00A3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grpFill/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 dirty="0"/>
              </a:p>
            </p:txBody>
          </p:sp>
        </p:grp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366A377-6DFF-3751-289E-652CE3DA6FB4}"/>
              </a:ext>
            </a:extLst>
          </p:cNvPr>
          <p:cNvGrpSpPr/>
          <p:nvPr/>
        </p:nvGrpSpPr>
        <p:grpSpPr>
          <a:xfrm>
            <a:off x="2886970" y="320687"/>
            <a:ext cx="5906584" cy="3470168"/>
            <a:chOff x="2866042" y="388004"/>
            <a:chExt cx="5906584" cy="3470168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F65CD603-4BC7-58CD-43D5-618192641ABF}"/>
                </a:ext>
              </a:extLst>
            </p:cNvPr>
            <p:cNvGrpSpPr/>
            <p:nvPr/>
          </p:nvGrpSpPr>
          <p:grpSpPr>
            <a:xfrm>
              <a:off x="5441172" y="1487845"/>
              <a:ext cx="1066561" cy="208149"/>
              <a:chOff x="3471465" y="4367624"/>
              <a:chExt cx="1727205" cy="1072537"/>
            </a:xfrm>
          </p:grpSpPr>
          <p:sp>
            <p:nvSpPr>
              <p:cNvPr id="42" name="Right Arrow 41">
                <a:extLst>
                  <a:ext uri="{FF2B5EF4-FFF2-40B4-BE49-F238E27FC236}">
                    <a16:creationId xmlns:a16="http://schemas.microsoft.com/office/drawing/2014/main" id="{0C822B33-49D3-EEC1-4C23-04D47DB1D8F1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3" name="Right Arrow 42">
                <a:extLst>
                  <a:ext uri="{FF2B5EF4-FFF2-40B4-BE49-F238E27FC236}">
                    <a16:creationId xmlns:a16="http://schemas.microsoft.com/office/drawing/2014/main" id="{C0CCA6E8-498F-457E-DF5E-E5C823EA93D9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sp>
          <p:nvSpPr>
            <p:cNvPr id="37" name="Freeform 170">
              <a:extLst>
                <a:ext uri="{FF2B5EF4-FFF2-40B4-BE49-F238E27FC236}">
                  <a16:creationId xmlns:a16="http://schemas.microsoft.com/office/drawing/2014/main" id="{27D77D64-0E43-87AE-C03B-40B0CDE08D6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82260" y="597080"/>
              <a:ext cx="1790366" cy="2197829"/>
            </a:xfrm>
            <a:custGeom>
              <a:avLst/>
              <a:gdLst>
                <a:gd name="T0" fmla="*/ 394 w 2746"/>
                <a:gd name="T1" fmla="*/ 413 h 3379"/>
                <a:gd name="T2" fmla="*/ 1451 w 2746"/>
                <a:gd name="T3" fmla="*/ 2 h 3379"/>
                <a:gd name="T4" fmla="*/ 2347 w 2746"/>
                <a:gd name="T5" fmla="*/ 360 h 3379"/>
                <a:gd name="T6" fmla="*/ 2612 w 2746"/>
                <a:gd name="T7" fmla="*/ 1153 h 3379"/>
                <a:gd name="T8" fmla="*/ 2570 w 2746"/>
                <a:gd name="T9" fmla="*/ 1488 h 3379"/>
                <a:gd name="T10" fmla="*/ 2740 w 2746"/>
                <a:gd name="T11" fmla="*/ 1851 h 3379"/>
                <a:gd name="T12" fmla="*/ 2597 w 2746"/>
                <a:gd name="T13" fmla="*/ 1949 h 3379"/>
                <a:gd name="T14" fmla="*/ 2571 w 2746"/>
                <a:gd name="T15" fmla="*/ 2034 h 3379"/>
                <a:gd name="T16" fmla="*/ 2573 w 2746"/>
                <a:gd name="T17" fmla="*/ 2151 h 3379"/>
                <a:gd name="T18" fmla="*/ 2504 w 2746"/>
                <a:gd name="T19" fmla="*/ 2208 h 3379"/>
                <a:gd name="T20" fmla="*/ 2510 w 2746"/>
                <a:gd name="T21" fmla="*/ 2243 h 3379"/>
                <a:gd name="T22" fmla="*/ 2486 w 2746"/>
                <a:gd name="T23" fmla="*/ 2362 h 3379"/>
                <a:gd name="T24" fmla="*/ 2451 w 2746"/>
                <a:gd name="T25" fmla="*/ 2505 h 3379"/>
                <a:gd name="T26" fmla="*/ 2420 w 2746"/>
                <a:gd name="T27" fmla="*/ 2688 h 3379"/>
                <a:gd name="T28" fmla="*/ 2089 w 2746"/>
                <a:gd name="T29" fmla="*/ 2734 h 3379"/>
                <a:gd name="T30" fmla="*/ 1723 w 2746"/>
                <a:gd name="T31" fmla="*/ 2806 h 3379"/>
                <a:gd name="T32" fmla="*/ 1461 w 2746"/>
                <a:gd name="T33" fmla="*/ 3379 h 3379"/>
                <a:gd name="T34" fmla="*/ 537 w 2746"/>
                <a:gd name="T35" fmla="*/ 2523 h 3379"/>
                <a:gd name="T36" fmla="*/ 409 w 2746"/>
                <a:gd name="T37" fmla="*/ 1883 h 3379"/>
                <a:gd name="T38" fmla="*/ 84 w 2746"/>
                <a:gd name="T39" fmla="*/ 1238 h 3379"/>
                <a:gd name="T40" fmla="*/ 394 w 2746"/>
                <a:gd name="T41" fmla="*/ 413 h 3379"/>
                <a:gd name="T42" fmla="*/ 806 w 2746"/>
                <a:gd name="T43" fmla="*/ 1794 h 3379"/>
                <a:gd name="T44" fmla="*/ 1132 w 2746"/>
                <a:gd name="T45" fmla="*/ 1547 h 3379"/>
                <a:gd name="T46" fmla="*/ 1176 w 2746"/>
                <a:gd name="T47" fmla="*/ 1550 h 3379"/>
                <a:gd name="T48" fmla="*/ 1480 w 2746"/>
                <a:gd name="T49" fmla="*/ 1217 h 3379"/>
                <a:gd name="T50" fmla="*/ 2220 w 2746"/>
                <a:gd name="T51" fmla="*/ 1017 h 3379"/>
                <a:gd name="T52" fmla="*/ 2331 w 2746"/>
                <a:gd name="T53" fmla="*/ 832 h 3379"/>
                <a:gd name="T54" fmla="*/ 2218 w 2746"/>
                <a:gd name="T55" fmla="*/ 482 h 3379"/>
                <a:gd name="T56" fmla="*/ 1462 w 2746"/>
                <a:gd name="T57" fmla="*/ 179 h 3379"/>
                <a:gd name="T58" fmla="*/ 526 w 2746"/>
                <a:gd name="T59" fmla="*/ 532 h 3379"/>
                <a:gd name="T60" fmla="*/ 254 w 2746"/>
                <a:gd name="T61" fmla="*/ 1162 h 3379"/>
                <a:gd name="T62" fmla="*/ 251 w 2746"/>
                <a:gd name="T63" fmla="*/ 1195 h 3379"/>
                <a:gd name="T64" fmla="*/ 806 w 2746"/>
                <a:gd name="T65" fmla="*/ 1794 h 33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746" h="3379">
                  <a:moveTo>
                    <a:pt x="394" y="413"/>
                  </a:moveTo>
                  <a:cubicBezTo>
                    <a:pt x="583" y="202"/>
                    <a:pt x="833" y="6"/>
                    <a:pt x="1451" y="2"/>
                  </a:cubicBezTo>
                  <a:cubicBezTo>
                    <a:pt x="1692" y="0"/>
                    <a:pt x="2061" y="57"/>
                    <a:pt x="2347" y="360"/>
                  </a:cubicBezTo>
                  <a:cubicBezTo>
                    <a:pt x="2521" y="543"/>
                    <a:pt x="2649" y="774"/>
                    <a:pt x="2612" y="1153"/>
                  </a:cubicBezTo>
                  <a:cubicBezTo>
                    <a:pt x="2604" y="1235"/>
                    <a:pt x="2487" y="1330"/>
                    <a:pt x="2570" y="1488"/>
                  </a:cubicBezTo>
                  <a:cubicBezTo>
                    <a:pt x="2570" y="1488"/>
                    <a:pt x="2746" y="1799"/>
                    <a:pt x="2740" y="1851"/>
                  </a:cubicBezTo>
                  <a:cubicBezTo>
                    <a:pt x="2740" y="1851"/>
                    <a:pt x="2743" y="1946"/>
                    <a:pt x="2597" y="1949"/>
                  </a:cubicBezTo>
                  <a:cubicBezTo>
                    <a:pt x="2597" y="1949"/>
                    <a:pt x="2560" y="1953"/>
                    <a:pt x="2571" y="2034"/>
                  </a:cubicBezTo>
                  <a:lnTo>
                    <a:pt x="2573" y="2151"/>
                  </a:lnTo>
                  <a:cubicBezTo>
                    <a:pt x="2573" y="2151"/>
                    <a:pt x="2568" y="2187"/>
                    <a:pt x="2504" y="2208"/>
                  </a:cubicBezTo>
                  <a:cubicBezTo>
                    <a:pt x="2504" y="2208"/>
                    <a:pt x="2492" y="2220"/>
                    <a:pt x="2510" y="2243"/>
                  </a:cubicBezTo>
                  <a:cubicBezTo>
                    <a:pt x="2510" y="2243"/>
                    <a:pt x="2544" y="2281"/>
                    <a:pt x="2486" y="2362"/>
                  </a:cubicBezTo>
                  <a:cubicBezTo>
                    <a:pt x="2464" y="2392"/>
                    <a:pt x="2429" y="2429"/>
                    <a:pt x="2451" y="2505"/>
                  </a:cubicBezTo>
                  <a:cubicBezTo>
                    <a:pt x="2451" y="2505"/>
                    <a:pt x="2478" y="2653"/>
                    <a:pt x="2420" y="2688"/>
                  </a:cubicBezTo>
                  <a:cubicBezTo>
                    <a:pt x="2420" y="2688"/>
                    <a:pt x="2354" y="2766"/>
                    <a:pt x="2089" y="2734"/>
                  </a:cubicBezTo>
                  <a:cubicBezTo>
                    <a:pt x="1997" y="2722"/>
                    <a:pt x="1825" y="2678"/>
                    <a:pt x="1723" y="2806"/>
                  </a:cubicBezTo>
                  <a:cubicBezTo>
                    <a:pt x="1723" y="2806"/>
                    <a:pt x="1479" y="3269"/>
                    <a:pt x="1461" y="3379"/>
                  </a:cubicBezTo>
                  <a:cubicBezTo>
                    <a:pt x="1461" y="3379"/>
                    <a:pt x="1045" y="2638"/>
                    <a:pt x="537" y="2523"/>
                  </a:cubicBezTo>
                  <a:cubicBezTo>
                    <a:pt x="537" y="2523"/>
                    <a:pt x="660" y="2244"/>
                    <a:pt x="409" y="1883"/>
                  </a:cubicBezTo>
                  <a:cubicBezTo>
                    <a:pt x="409" y="1883"/>
                    <a:pt x="93" y="1467"/>
                    <a:pt x="84" y="1238"/>
                  </a:cubicBezTo>
                  <a:cubicBezTo>
                    <a:pt x="84" y="1238"/>
                    <a:pt x="0" y="852"/>
                    <a:pt x="394" y="413"/>
                  </a:cubicBezTo>
                  <a:close/>
                  <a:moveTo>
                    <a:pt x="806" y="1794"/>
                  </a:moveTo>
                  <a:cubicBezTo>
                    <a:pt x="1021" y="1802"/>
                    <a:pt x="1032" y="1658"/>
                    <a:pt x="1132" y="1547"/>
                  </a:cubicBezTo>
                  <a:cubicBezTo>
                    <a:pt x="1147" y="1548"/>
                    <a:pt x="1161" y="1550"/>
                    <a:pt x="1176" y="1550"/>
                  </a:cubicBezTo>
                  <a:cubicBezTo>
                    <a:pt x="1428" y="1557"/>
                    <a:pt x="1382" y="1290"/>
                    <a:pt x="1480" y="1217"/>
                  </a:cubicBezTo>
                  <a:cubicBezTo>
                    <a:pt x="1715" y="1042"/>
                    <a:pt x="2047" y="1194"/>
                    <a:pt x="2220" y="1017"/>
                  </a:cubicBezTo>
                  <a:cubicBezTo>
                    <a:pt x="2276" y="960"/>
                    <a:pt x="2323" y="906"/>
                    <a:pt x="2331" y="832"/>
                  </a:cubicBezTo>
                  <a:cubicBezTo>
                    <a:pt x="2348" y="653"/>
                    <a:pt x="2307" y="576"/>
                    <a:pt x="2218" y="482"/>
                  </a:cubicBezTo>
                  <a:cubicBezTo>
                    <a:pt x="1982" y="232"/>
                    <a:pt x="1677" y="179"/>
                    <a:pt x="1462" y="179"/>
                  </a:cubicBezTo>
                  <a:cubicBezTo>
                    <a:pt x="885" y="184"/>
                    <a:pt x="684" y="356"/>
                    <a:pt x="526" y="532"/>
                  </a:cubicBezTo>
                  <a:cubicBezTo>
                    <a:pt x="266" y="822"/>
                    <a:pt x="250" y="1072"/>
                    <a:pt x="254" y="1162"/>
                  </a:cubicBezTo>
                  <a:cubicBezTo>
                    <a:pt x="254" y="1173"/>
                    <a:pt x="251" y="1184"/>
                    <a:pt x="251" y="1195"/>
                  </a:cubicBezTo>
                  <a:cubicBezTo>
                    <a:pt x="251" y="1526"/>
                    <a:pt x="500" y="1784"/>
                    <a:pt x="806" y="179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GB" u="sng" dirty="0">
                <a:solidFill>
                  <a:schemeClr val="bg1"/>
                </a:solidFill>
                <a:latin typeface="Amazon Ember" panose="02000000000000000000" pitchFamily="2" charset="0"/>
                <a:ea typeface="Amazon Ember" panose="02000000000000000000" pitchFamily="2" charset="0"/>
              </a:endParaRPr>
            </a:p>
          </p:txBody>
        </p: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3C3CCC84-81B4-7A10-DA3A-10604213A499}"/>
                </a:ext>
              </a:extLst>
            </p:cNvPr>
            <p:cNvGrpSpPr/>
            <p:nvPr/>
          </p:nvGrpSpPr>
          <p:grpSpPr>
            <a:xfrm rot="5400000">
              <a:off x="7578325" y="3154434"/>
              <a:ext cx="731248" cy="149787"/>
              <a:chOff x="3471465" y="4367624"/>
              <a:chExt cx="1727205" cy="1072537"/>
            </a:xfrm>
          </p:grpSpPr>
          <p:sp>
            <p:nvSpPr>
              <p:cNvPr id="40" name="Right Arrow 39">
                <a:extLst>
                  <a:ext uri="{FF2B5EF4-FFF2-40B4-BE49-F238E27FC236}">
                    <a16:creationId xmlns:a16="http://schemas.microsoft.com/office/drawing/2014/main" id="{E1910803-D0D4-5B1A-B07C-EF27B641896B}"/>
                  </a:ext>
                </a:extLst>
              </p:cNvPr>
              <p:cNvSpPr/>
              <p:nvPr/>
            </p:nvSpPr>
            <p:spPr>
              <a:xfrm>
                <a:off x="3735630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  <p:sp>
            <p:nvSpPr>
              <p:cNvPr id="41" name="Right Arrow 40">
                <a:extLst>
                  <a:ext uri="{FF2B5EF4-FFF2-40B4-BE49-F238E27FC236}">
                    <a16:creationId xmlns:a16="http://schemas.microsoft.com/office/drawing/2014/main" id="{FC459069-E6C7-1B05-AE7A-10D9012995A8}"/>
                  </a:ext>
                </a:extLst>
              </p:cNvPr>
              <p:cNvSpPr/>
              <p:nvPr/>
            </p:nvSpPr>
            <p:spPr>
              <a:xfrm flipH="1">
                <a:off x="3471465" y="4367624"/>
                <a:ext cx="1463040" cy="1072537"/>
              </a:xfrm>
              <a:prstGeom prst="rightArrow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4">
                  <a:shade val="50000"/>
                </a:schemeClr>
              </a:lnRef>
              <a:fillRef idx="1">
                <a:schemeClr val="accent4"/>
              </a:fillRef>
              <a:effectRef idx="0">
                <a:schemeClr val="accent4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u="sng"/>
              </a:p>
            </p:txBody>
          </p:sp>
        </p:grp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84DF9130-F5FC-8C08-D2BC-C74A7E0566D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866042" y="388004"/>
              <a:ext cx="2339784" cy="3470168"/>
            </a:xfrm>
            <a:prstGeom prst="rect">
              <a:avLst/>
            </a:prstGeom>
          </p:spPr>
        </p:pic>
      </p:grpSp>
      <p:pic>
        <p:nvPicPr>
          <p:cNvPr id="46" name="Picture 45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E34A8D9-4349-768D-1C80-7C6FE35CF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2404" y="3885353"/>
            <a:ext cx="2062138" cy="206213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680EA3C3-A57A-9909-F2D6-7C3C83102DE8}"/>
              </a:ext>
            </a:extLst>
          </p:cNvPr>
          <p:cNvGrpSpPr/>
          <p:nvPr/>
        </p:nvGrpSpPr>
        <p:grpSpPr>
          <a:xfrm>
            <a:off x="7961354" y="1964841"/>
            <a:ext cx="2523473" cy="1196052"/>
            <a:chOff x="7284170" y="1594372"/>
            <a:chExt cx="2523473" cy="1196052"/>
          </a:xfrm>
        </p:grpSpPr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E5D1C79-67E1-61F0-0D13-192641662194}"/>
                </a:ext>
              </a:extLst>
            </p:cNvPr>
            <p:cNvSpPr txBox="1"/>
            <p:nvPr/>
          </p:nvSpPr>
          <p:spPr>
            <a:xfrm>
              <a:off x="8443167" y="1594372"/>
              <a:ext cx="1364476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classical</a:t>
              </a:r>
            </a:p>
            <a:p>
              <a:pPr algn="ctr"/>
              <a:r>
                <a:rPr lang="en-US" sz="2400" dirty="0"/>
                <a:t>statistics</a:t>
              </a:r>
            </a:p>
          </p:txBody>
        </p: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ED7F9660-C2F5-295F-CE1E-767C16F0AA8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284170" y="2260772"/>
              <a:ext cx="1048792" cy="529652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10081264-597F-DE41-60BE-25AFD2939A6C}"/>
              </a:ext>
            </a:extLst>
          </p:cNvPr>
          <p:cNvGrpSpPr/>
          <p:nvPr/>
        </p:nvGrpSpPr>
        <p:grpSpPr>
          <a:xfrm>
            <a:off x="5210448" y="5095913"/>
            <a:ext cx="1229824" cy="1703155"/>
            <a:chOff x="5226754" y="5005193"/>
            <a:chExt cx="1229824" cy="1703155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A368104-2DE0-1820-C6E4-FB10314D96B6}"/>
                </a:ext>
              </a:extLst>
            </p:cNvPr>
            <p:cNvSpPr txBox="1"/>
            <p:nvPr/>
          </p:nvSpPr>
          <p:spPr>
            <a:xfrm>
              <a:off x="5226754" y="5877351"/>
              <a:ext cx="1229824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data</a:t>
              </a:r>
            </a:p>
            <a:p>
              <a:pPr algn="ctr"/>
              <a:r>
                <a:rPr lang="en-US" sz="2400" dirty="0"/>
                <a:t>science</a:t>
              </a:r>
            </a:p>
          </p:txBody>
        </p: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A222E875-3A42-9703-6468-56471B8C3F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913818" y="5005193"/>
              <a:ext cx="0" cy="714671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7576971-53BD-0843-E7A8-A6E5835F26CE}"/>
              </a:ext>
            </a:extLst>
          </p:cNvPr>
          <p:cNvGrpSpPr/>
          <p:nvPr/>
        </p:nvGrpSpPr>
        <p:grpSpPr>
          <a:xfrm>
            <a:off x="5034521" y="638769"/>
            <a:ext cx="1825326" cy="883467"/>
            <a:chOff x="5034521" y="638769"/>
            <a:chExt cx="1825326" cy="883467"/>
          </a:xfrm>
        </p:grpSpPr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91305724-EBDC-096B-0FFD-5FF19BB9EEE5}"/>
                </a:ext>
              </a:extLst>
            </p:cNvPr>
            <p:cNvSpPr txBox="1"/>
            <p:nvPr/>
          </p:nvSpPr>
          <p:spPr>
            <a:xfrm>
              <a:off x="5034521" y="638769"/>
              <a:ext cx="1825326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dirty="0"/>
                <a:t>psychology</a:t>
              </a:r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58A0741-BDFF-71F0-A535-78E5BE518546}"/>
                </a:ext>
              </a:extLst>
            </p:cNvPr>
            <p:cNvCxnSpPr>
              <a:cxnSpLocks/>
            </p:cNvCxnSpPr>
            <p:nvPr/>
          </p:nvCxnSpPr>
          <p:spPr>
            <a:xfrm>
              <a:off x="5976778" y="1230626"/>
              <a:ext cx="0" cy="291610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411DC8AD-67CB-3A28-D3F0-414FDBFBDA08}"/>
              </a:ext>
            </a:extLst>
          </p:cNvPr>
          <p:cNvGrpSpPr/>
          <p:nvPr/>
        </p:nvGrpSpPr>
        <p:grpSpPr>
          <a:xfrm>
            <a:off x="1230348" y="2795838"/>
            <a:ext cx="2780222" cy="830997"/>
            <a:chOff x="8261226" y="1594372"/>
            <a:chExt cx="2780222" cy="830997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A987FA7B-1B48-4F7B-C38D-7867390F2199}"/>
                </a:ext>
              </a:extLst>
            </p:cNvPr>
            <p:cNvSpPr txBox="1"/>
            <p:nvPr/>
          </p:nvSpPr>
          <p:spPr>
            <a:xfrm>
              <a:off x="8261226" y="1594372"/>
              <a:ext cx="1728358" cy="83099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400" dirty="0"/>
                <a:t>artificial</a:t>
              </a:r>
            </a:p>
            <a:p>
              <a:pPr algn="ctr"/>
              <a:r>
                <a:rPr lang="en-US" sz="2400" dirty="0"/>
                <a:t>intelligence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8265294-77CC-8C28-E357-41540673B12D}"/>
                </a:ext>
              </a:extLst>
            </p:cNvPr>
            <p:cNvCxnSpPr>
              <a:cxnSpLocks/>
            </p:cNvCxnSpPr>
            <p:nvPr/>
          </p:nvCxnSpPr>
          <p:spPr>
            <a:xfrm>
              <a:off x="10007949" y="2026392"/>
              <a:ext cx="1033499" cy="128305"/>
            </a:xfrm>
            <a:prstGeom prst="line">
              <a:avLst/>
            </a:prstGeom>
            <a:ln w="38100">
              <a:solidFill>
                <a:schemeClr val="tx1"/>
              </a:solidFill>
              <a:tailEnd type="oval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2902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344024" y="2728149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318031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7860106" y="2754499"/>
            <a:ext cx="198323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600 x 10</a:t>
            </a:r>
            <a:r>
              <a:rPr lang="en-US" sz="3200" baseline="30000" dirty="0">
                <a:ea typeface="Amazon Ember" panose="02000000000000000000" pitchFamily="2" charset="0"/>
              </a:rPr>
              <a:t>9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65281" y="1252980"/>
            <a:ext cx="1088615" cy="1087120"/>
          </a:xfrm>
          <a:prstGeom prst="rect">
            <a:avLst/>
          </a:prstGeom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164639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37312A73-C37B-669A-E92C-40A71CCF75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6420" y="1127917"/>
            <a:ext cx="1458118" cy="145811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C87F529-8CBA-757F-06D0-D5AF802BCAE1}"/>
              </a:ext>
            </a:extLst>
          </p:cNvPr>
          <p:cNvSpPr txBox="1"/>
          <p:nvPr/>
        </p:nvSpPr>
        <p:spPr>
          <a:xfrm>
            <a:off x="3936450" y="2754499"/>
            <a:ext cx="1999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100 x 10</a:t>
            </a:r>
            <a:r>
              <a:rPr lang="en-US" sz="3200" baseline="30000" dirty="0">
                <a:ea typeface="Amazon Ember" panose="02000000000000000000" pitchFamily="2" charset="0"/>
              </a:rPr>
              <a:t>-9</a:t>
            </a:r>
          </a:p>
        </p:txBody>
      </p:sp>
    </p:spTree>
    <p:extLst>
      <p:ext uri="{BB962C8B-B14F-4D97-AF65-F5344CB8AC3E}">
        <p14:creationId xmlns:p14="http://schemas.microsoft.com/office/powerpoint/2010/main" val="25162243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An old black car parked on a gravel road&#10;&#10;Description automatically generated">
            <a:extLst>
              <a:ext uri="{FF2B5EF4-FFF2-40B4-BE49-F238E27FC236}">
                <a16:creationId xmlns:a16="http://schemas.microsoft.com/office/drawing/2014/main" id="{67B8D7AB-1478-968E-0CBE-0987DD0C414B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2208742" y="513556"/>
            <a:ext cx="7774515" cy="5830887"/>
          </a:xfrm>
        </p:spPr>
      </p:pic>
    </p:spTree>
    <p:extLst>
      <p:ext uri="{BB962C8B-B14F-4D97-AF65-F5344CB8AC3E}">
        <p14:creationId xmlns:p14="http://schemas.microsoft.com/office/powerpoint/2010/main" val="18630416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CB208F8-F369-DCFD-2C78-23D59356AC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04953" y="2456414"/>
            <a:ext cx="3697691" cy="1106670"/>
          </a:xfrm>
          <a:prstGeom prst="rect">
            <a:avLst/>
          </a:prstGeom>
        </p:spPr>
      </p:pic>
      <p:pic>
        <p:nvPicPr>
          <p:cNvPr id="3" name="Graphic 2">
            <a:extLst>
              <a:ext uri="{FF2B5EF4-FFF2-40B4-BE49-F238E27FC236}">
                <a16:creationId xmlns:a16="http://schemas.microsoft.com/office/drawing/2014/main" id="{54A8E9C2-FCB0-D71A-4B30-453C5D08FA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800157" y="2322330"/>
            <a:ext cx="3924367" cy="1106670"/>
          </a:xfrm>
          <a:prstGeom prst="rect">
            <a:avLst/>
          </a:prstGeom>
        </p:spPr>
      </p:pic>
      <p:pic>
        <p:nvPicPr>
          <p:cNvPr id="1026" name="Picture 2" descr="Data Trusts Initiative">
            <a:extLst>
              <a:ext uri="{FF2B5EF4-FFF2-40B4-BE49-F238E27FC236}">
                <a16:creationId xmlns:a16="http://schemas.microsoft.com/office/drawing/2014/main" id="{F4285188-9B9C-863F-47EA-FFB52C9AB8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2661" y="4282188"/>
            <a:ext cx="3714751" cy="1433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University of Cambridge">
            <a:extLst>
              <a:ext uri="{FF2B5EF4-FFF2-40B4-BE49-F238E27FC236}">
                <a16:creationId xmlns:a16="http://schemas.microsoft.com/office/drawing/2014/main" id="{15214390-FBD2-519B-13D8-821A57D072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67149" y="758418"/>
            <a:ext cx="4457701" cy="889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The Alan Turing Institute logo">
            <a:extLst>
              <a:ext uri="{FF2B5EF4-FFF2-40B4-BE49-F238E27FC236}">
                <a16:creationId xmlns:a16="http://schemas.microsoft.com/office/drawing/2014/main" id="{D348EB19-9A98-EADB-D4A6-A19453A1C6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alphaModFix amt="9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578" t="23651" r="26181" b="23921"/>
          <a:stretch/>
        </p:blipFill>
        <p:spPr bwMode="auto">
          <a:xfrm>
            <a:off x="7225422" y="4167418"/>
            <a:ext cx="2956805" cy="16632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17767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ack circle with colorful circles&#10;&#10;Description automatically generated">
            <a:extLst>
              <a:ext uri="{FF2B5EF4-FFF2-40B4-BE49-F238E27FC236}">
                <a16:creationId xmlns:a16="http://schemas.microsoft.com/office/drawing/2014/main" id="{A7B4945A-F237-E883-AFAC-FEF277CC7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508" y="105990"/>
            <a:ext cx="4076192" cy="62904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259FE12-06E1-8415-AE93-9698E1DEE0CA}"/>
              </a:ext>
            </a:extLst>
          </p:cNvPr>
          <p:cNvSpPr txBox="1"/>
          <p:nvPr/>
        </p:nvSpPr>
        <p:spPr>
          <a:xfrm>
            <a:off x="8328554" y="5248414"/>
            <a:ext cx="262312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dirty="0"/>
              <a:t>Thanks!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8E1149-B877-8EAF-2BF2-F31FCF991F12}"/>
              </a:ext>
            </a:extLst>
          </p:cNvPr>
          <p:cNvSpPr txBox="1"/>
          <p:nvPr/>
        </p:nvSpPr>
        <p:spPr>
          <a:xfrm>
            <a:off x="6179465" y="686256"/>
            <a:ext cx="4772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800" dirty="0"/>
              <a:t>Available Now!</a:t>
            </a:r>
          </a:p>
        </p:txBody>
      </p:sp>
    </p:spTree>
    <p:extLst>
      <p:ext uri="{BB962C8B-B14F-4D97-AF65-F5344CB8AC3E}">
        <p14:creationId xmlns:p14="http://schemas.microsoft.com/office/powerpoint/2010/main" val="1524121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75800A-8397-D8B3-7E8E-C4C0502E1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63472" y="612337"/>
            <a:ext cx="3665055" cy="5633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71487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A5BF51D-52DF-23F7-A748-04DB1BC03E17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en-US" sz="4400" dirty="0"/>
              <a:t>E S A R I N T U L</a:t>
            </a:r>
          </a:p>
          <a:p>
            <a:pPr marL="0" indent="0" algn="ctr">
              <a:buNone/>
            </a:pPr>
            <a:r>
              <a:rPr lang="en-US" sz="4400" dirty="0"/>
              <a:t>O M D P C F B V</a:t>
            </a:r>
          </a:p>
          <a:p>
            <a:pPr marL="0" indent="0" algn="ctr">
              <a:buNone/>
            </a:pPr>
            <a:r>
              <a:rPr lang="en-US" sz="4400" dirty="0"/>
              <a:t>H G J Q Z Y X K W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648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bauby.gif">
            <a:extLst>
              <a:ext uri="{FF2B5EF4-FFF2-40B4-BE49-F238E27FC236}">
                <a16:creationId xmlns:a16="http://schemas.microsoft.com/office/drawing/2014/main" id="{E4530A4B-331C-2870-632E-86F342FF5D0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3022049" y="1252555"/>
            <a:ext cx="6147902" cy="4352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5134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6C4DA89-C824-4D54-09EF-7F1CA45782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7608" y="2171355"/>
            <a:ext cx="3640548" cy="2515287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F4B8E40-59A9-5458-CBE6-B5EB0B86D3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7657" y="888999"/>
            <a:ext cx="36068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87980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86E0543-F2BD-B045-1483-5CCC3FD55600}"/>
              </a:ext>
            </a:extLst>
          </p:cNvPr>
          <p:cNvSpPr txBox="1"/>
          <p:nvPr/>
        </p:nvSpPr>
        <p:spPr>
          <a:xfrm>
            <a:off x="4772970" y="2728152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6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22C23E-74F8-4CAF-979A-3870B3F1602B}"/>
              </a:ext>
            </a:extLst>
          </p:cNvPr>
          <p:cNvSpPr txBox="1"/>
          <p:nvPr/>
        </p:nvSpPr>
        <p:spPr>
          <a:xfrm>
            <a:off x="1568305" y="2728150"/>
            <a:ext cx="21455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bits/minute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F0011E6-0CD8-DB26-31AC-FBA3454B5145}"/>
              </a:ext>
            </a:extLst>
          </p:cNvPr>
          <p:cNvSpPr txBox="1"/>
          <p:nvPr/>
        </p:nvSpPr>
        <p:spPr>
          <a:xfrm>
            <a:off x="6279114" y="2728150"/>
            <a:ext cx="109517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FB55CA-18B5-998E-BB2B-2B4D4FF7BE27}"/>
              </a:ext>
            </a:extLst>
          </p:cNvPr>
          <p:cNvSpPr txBox="1"/>
          <p:nvPr/>
        </p:nvSpPr>
        <p:spPr>
          <a:xfrm>
            <a:off x="8093698" y="2754499"/>
            <a:ext cx="1438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billions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574640C-AD06-811E-87EA-33D530ADC1AA}"/>
              </a:ext>
            </a:extLst>
          </p:cNvPr>
          <p:cNvSpPr txBox="1"/>
          <p:nvPr/>
        </p:nvSpPr>
        <p:spPr>
          <a:xfrm>
            <a:off x="8114936" y="3802476"/>
            <a:ext cx="146065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trillions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2AB83B0-EFAB-DCF0-EA83-2F489932D684}"/>
              </a:ext>
            </a:extLst>
          </p:cNvPr>
          <p:cNvSpPr txBox="1"/>
          <p:nvPr/>
        </p:nvSpPr>
        <p:spPr>
          <a:xfrm>
            <a:off x="1356463" y="3802476"/>
            <a:ext cx="26452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calculations/s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FD2FDE8-8AA7-941C-8AF4-2D8593A83718}"/>
              </a:ext>
            </a:extLst>
          </p:cNvPr>
          <p:cNvSpPr txBox="1"/>
          <p:nvPr/>
        </p:nvSpPr>
        <p:spPr>
          <a:xfrm>
            <a:off x="6059872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82FE88F-0998-B938-3EDA-C2AABEEEC02A}"/>
              </a:ext>
            </a:extLst>
          </p:cNvPr>
          <p:cNvSpPr txBox="1"/>
          <p:nvPr/>
        </p:nvSpPr>
        <p:spPr>
          <a:xfrm>
            <a:off x="4196929" y="3554148"/>
            <a:ext cx="157447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a billion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billion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F82B4849-5156-7563-1311-5DCBF8DF48A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326364" y="1252980"/>
            <a:ext cx="1088615" cy="1087120"/>
          </a:xfrm>
          <a:prstGeom prst="rect">
            <a:avLst/>
          </a:prstGeom>
        </p:spPr>
      </p:pic>
      <p:pic>
        <p:nvPicPr>
          <p:cNvPr id="12" name="Picture 11" descr="bauby.gif">
            <a:extLst>
              <a:ext uri="{FF2B5EF4-FFF2-40B4-BE49-F238E27FC236}">
                <a16:creationId xmlns:a16="http://schemas.microsoft.com/office/drawing/2014/main" id="{E7585A2C-ECEE-7F2B-0BD5-58594DD55C18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56" t="12389" r="9773" b="7554"/>
          <a:stretch/>
        </p:blipFill>
        <p:spPr>
          <a:xfrm>
            <a:off x="4227196" y="1269435"/>
            <a:ext cx="1473798" cy="1043491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347E9DF4-5B76-5AC5-581F-A75F5A1A13D3}"/>
              </a:ext>
            </a:extLst>
          </p:cNvPr>
          <p:cNvSpPr txBox="1"/>
          <p:nvPr/>
        </p:nvSpPr>
        <p:spPr>
          <a:xfrm>
            <a:off x="1596114" y="5290728"/>
            <a:ext cx="216597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dirty="0">
                <a:ea typeface="Amazon Ember" panose="02000000000000000000" pitchFamily="2" charset="0"/>
              </a:rPr>
              <a:t>embodiment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F851085-3D75-B6D2-A96D-287CDE178E7C}"/>
              </a:ext>
            </a:extLst>
          </p:cNvPr>
          <p:cNvSpPr txBox="1"/>
          <p:nvPr/>
        </p:nvSpPr>
        <p:spPr>
          <a:xfrm>
            <a:off x="4128803" y="5061215"/>
            <a:ext cx="171072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5 trillion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713F3B5-FA1A-DA0D-4A33-C185C598ACDD}"/>
              </a:ext>
            </a:extLst>
          </p:cNvPr>
          <p:cNvSpPr txBox="1"/>
          <p:nvPr/>
        </p:nvSpPr>
        <p:spPr>
          <a:xfrm>
            <a:off x="5871585" y="5072534"/>
            <a:ext cx="191590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15 billion 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years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B533779-FD86-49E5-8DE3-DAE74C4FDB2D}"/>
              </a:ext>
            </a:extLst>
          </p:cNvPr>
          <p:cNvSpPr txBox="1"/>
          <p:nvPr/>
        </p:nvSpPr>
        <p:spPr>
          <a:xfrm>
            <a:off x="8002639" y="5061215"/>
            <a:ext cx="161935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dirty="0">
                <a:ea typeface="Amazon Ember" panose="02000000000000000000" pitchFamily="2" charset="0"/>
              </a:rPr>
              <a:t>20</a:t>
            </a:r>
          </a:p>
          <a:p>
            <a:pPr algn="ctr"/>
            <a:r>
              <a:rPr lang="en-US" sz="3200" dirty="0">
                <a:ea typeface="Amazon Ember" panose="02000000000000000000" pitchFamily="2" charset="0"/>
              </a:rPr>
              <a:t>minutes</a:t>
            </a:r>
          </a:p>
        </p:txBody>
      </p:sp>
      <p:pic>
        <p:nvPicPr>
          <p:cNvPr id="17" name="Picture 2">
            <a:extLst>
              <a:ext uri="{FF2B5EF4-FFF2-40B4-BE49-F238E27FC236}">
                <a16:creationId xmlns:a16="http://schemas.microsoft.com/office/drawing/2014/main" id="{BD12837A-2AC6-9944-09BF-C36A7C298FC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/>
        </p:blipFill>
        <p:spPr bwMode="auto">
          <a:xfrm>
            <a:off x="8125722" y="996324"/>
            <a:ext cx="1395445" cy="15897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797903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4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3" grpId="0"/>
      <p:bldP spid="14" grpId="0"/>
      <p:bldP spid="15" grpId="0"/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112F406-2134-A34F-9BAD-225629D2F655}" vid="{552AC12F-514D-6C42-86CD-268091ED51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1161</TotalTime>
  <Words>257</Words>
  <Application>Microsoft Macintosh PowerPoint</Application>
  <PresentationFormat>Widescreen</PresentationFormat>
  <Paragraphs>67</Paragraphs>
  <Slides>21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Amazon Ember</vt:lpstr>
      <vt:lpstr>Arial</vt:lpstr>
      <vt:lpstr>Calibri</vt:lpstr>
      <vt:lpstr>Office Theme</vt:lpstr>
      <vt:lpstr>The Atomic Human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Neil Lawrence</dc:creator>
  <cp:lastModifiedBy>Neil Lawrence</cp:lastModifiedBy>
  <cp:revision>7</cp:revision>
  <dcterms:created xsi:type="dcterms:W3CDTF">2023-12-14T21:31:01Z</dcterms:created>
  <dcterms:modified xsi:type="dcterms:W3CDTF">2024-10-13T10:23:32Z</dcterms:modified>
</cp:coreProperties>
</file>

<file path=docProps/thumbnail.jpeg>
</file>